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7" r:id="rId2"/>
    <p:sldId id="261" r:id="rId3"/>
    <p:sldId id="265" r:id="rId4"/>
    <p:sldId id="269" r:id="rId5"/>
    <p:sldId id="264" r:id="rId6"/>
    <p:sldId id="258" r:id="rId7"/>
    <p:sldId id="259" r:id="rId8"/>
    <p:sldId id="263" r:id="rId9"/>
    <p:sldId id="260" r:id="rId10"/>
    <p:sldId id="256" r:id="rId11"/>
    <p:sldId id="266" r:id="rId12"/>
    <p:sldId id="271" r:id="rId13"/>
    <p:sldId id="272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2C0143-E37E-451C-A76D-CE1FEAA6DB93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</dgm:pt>
    <dgm:pt modelId="{44AE8E6C-F488-4B34-840B-6C5EA2921A98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/>
          <a:r>
            <a:rPr lang="ru-RU" sz="2400" b="1" cap="none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rPr>
            <a:t>Муниципальное дошкольное</a:t>
          </a:r>
        </a:p>
        <a:p>
          <a:pPr algn="ctr"/>
          <a:r>
            <a:rPr lang="ru-RU" sz="2400" b="1" cap="none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rPr>
            <a:t> образовательное учреждение</a:t>
          </a:r>
        </a:p>
        <a:p>
          <a:pPr algn="ctr"/>
          <a:r>
            <a:rPr lang="ru-RU" sz="2400" b="1" cap="none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rPr>
            <a:t>«Детский сад «Чебурашка»</a:t>
          </a:r>
          <a:endParaRPr lang="ru-RU" sz="2400" b="1" cap="none" spc="50" dirty="0">
            <a:ln w="11430"/>
            <a:solidFill>
              <a:srgbClr val="C0000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Cambria" pitchFamily="18" charset="0"/>
          </a:endParaRPr>
        </a:p>
      </dgm:t>
    </dgm:pt>
    <dgm:pt modelId="{93841991-EAD4-478C-B00E-5642BDEA6121}" type="parTrans" cxnId="{D9D2DFF0-82CB-4257-A015-5E7ED3139CC6}">
      <dgm:prSet/>
      <dgm:spPr/>
      <dgm:t>
        <a:bodyPr/>
        <a:lstStyle/>
        <a:p>
          <a:endParaRPr lang="ru-RU"/>
        </a:p>
      </dgm:t>
    </dgm:pt>
    <dgm:pt modelId="{C9E165E1-B093-4207-8DED-06B5049F6A4A}" type="sibTrans" cxnId="{D9D2DFF0-82CB-4257-A015-5E7ED3139CC6}">
      <dgm:prSet/>
      <dgm:spPr>
        <a:blipFill>
          <a:blip xmlns:r="http://schemas.openxmlformats.org/officeDocument/2006/relationships" r:embed="rId1"/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C:\Users\NARK\Desktop\МАМА ДОУ\чебурашка.jpg"/>
        </a:ext>
      </dgm:extLst>
    </dgm:pt>
    <dgm:pt modelId="{51794C1D-C590-44B0-8284-AE2C0F2840AE}" type="pres">
      <dgm:prSet presAssocID="{982C0143-E37E-451C-A76D-CE1FEAA6DB93}" presName="Name0" presStyleCnt="0">
        <dgm:presLayoutVars>
          <dgm:chMax val="7"/>
          <dgm:chPref val="7"/>
          <dgm:dir/>
        </dgm:presLayoutVars>
      </dgm:prSet>
      <dgm:spPr/>
    </dgm:pt>
    <dgm:pt modelId="{D8110927-7E96-4140-9FCA-5817DAF33A36}" type="pres">
      <dgm:prSet presAssocID="{44AE8E6C-F488-4B34-840B-6C5EA2921A98}" presName="parTx1" presStyleLbl="node1" presStyleIdx="0" presStyleCnt="1" custScaleX="203007" custScaleY="170846" custLinFactNeighborX="14596" custLinFactNeighborY="-60951"/>
      <dgm:spPr/>
      <dgm:t>
        <a:bodyPr/>
        <a:lstStyle/>
        <a:p>
          <a:endParaRPr lang="ru-RU"/>
        </a:p>
      </dgm:t>
    </dgm:pt>
    <dgm:pt modelId="{E16844DE-C031-4289-B82F-5C68311B78BF}" type="pres">
      <dgm:prSet presAssocID="{C9E165E1-B093-4207-8DED-06B5049F6A4A}" presName="picture1" presStyleCnt="0"/>
      <dgm:spPr/>
    </dgm:pt>
    <dgm:pt modelId="{40F3EAE3-2C8F-4990-B023-4F0506AF64EC}" type="pres">
      <dgm:prSet presAssocID="{C9E165E1-B093-4207-8DED-06B5049F6A4A}" presName="imageRepeatNode" presStyleLbl="fgImgPlace1" presStyleIdx="0" presStyleCnt="1" custScaleX="127741" custScaleY="118768" custLinFactNeighborX="-53047" custLinFactNeighborY="4003"/>
      <dgm:spPr/>
      <dgm:t>
        <a:bodyPr/>
        <a:lstStyle/>
        <a:p>
          <a:endParaRPr lang="ru-RU"/>
        </a:p>
      </dgm:t>
    </dgm:pt>
  </dgm:ptLst>
  <dgm:cxnLst>
    <dgm:cxn modelId="{EFEF7983-5242-46CA-9937-50C260F97D55}" type="presOf" srcId="{982C0143-E37E-451C-A76D-CE1FEAA6DB93}" destId="{51794C1D-C590-44B0-8284-AE2C0F2840AE}" srcOrd="0" destOrd="0" presId="urn:microsoft.com/office/officeart/2008/layout/AscendingPictureAccentProcess"/>
    <dgm:cxn modelId="{125344B1-4F42-4A2E-9D59-FC9428F9ADB7}" type="presOf" srcId="{C9E165E1-B093-4207-8DED-06B5049F6A4A}" destId="{40F3EAE3-2C8F-4990-B023-4F0506AF64EC}" srcOrd="0" destOrd="0" presId="urn:microsoft.com/office/officeart/2008/layout/AscendingPictureAccentProcess"/>
    <dgm:cxn modelId="{D9D2DFF0-82CB-4257-A015-5E7ED3139CC6}" srcId="{982C0143-E37E-451C-A76D-CE1FEAA6DB93}" destId="{44AE8E6C-F488-4B34-840B-6C5EA2921A98}" srcOrd="0" destOrd="0" parTransId="{93841991-EAD4-478C-B00E-5642BDEA6121}" sibTransId="{C9E165E1-B093-4207-8DED-06B5049F6A4A}"/>
    <dgm:cxn modelId="{D026F8F9-D9B6-4186-815C-C79698240331}" type="presOf" srcId="{44AE8E6C-F488-4B34-840B-6C5EA2921A98}" destId="{D8110927-7E96-4140-9FCA-5817DAF33A36}" srcOrd="0" destOrd="0" presId="urn:microsoft.com/office/officeart/2008/layout/AscendingPictureAccentProcess"/>
    <dgm:cxn modelId="{CED7BF45-4D46-403B-9844-2FA568E40A0B}" type="presParOf" srcId="{51794C1D-C590-44B0-8284-AE2C0F2840AE}" destId="{D8110927-7E96-4140-9FCA-5817DAF33A36}" srcOrd="0" destOrd="0" presId="urn:microsoft.com/office/officeart/2008/layout/AscendingPictureAccentProcess"/>
    <dgm:cxn modelId="{F6A8DA97-F8DE-4DCA-BE6B-F99C86369942}" type="presParOf" srcId="{51794C1D-C590-44B0-8284-AE2C0F2840AE}" destId="{E16844DE-C031-4289-B82F-5C68311B78BF}" srcOrd="1" destOrd="0" presId="urn:microsoft.com/office/officeart/2008/layout/AscendingPictureAccentProcess"/>
    <dgm:cxn modelId="{E16D78C4-4A27-4898-828E-844A9F82DEEE}" type="presParOf" srcId="{E16844DE-C031-4289-B82F-5C68311B78BF}" destId="{40F3EAE3-2C8F-4990-B023-4F0506AF64EC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110927-7E96-4140-9FCA-5817DAF33A36}">
      <dsp:nvSpPr>
        <dsp:cNvPr id="0" name=""/>
        <dsp:cNvSpPr/>
      </dsp:nvSpPr>
      <dsp:spPr>
        <a:xfrm>
          <a:off x="1119149" y="191491"/>
          <a:ext cx="6384658" cy="144102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5701" tIns="91440" rIns="91440" bIns="9144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rPr>
            <a:t>Муниципальное дошкольное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rPr>
            <a:t> образовательное учреждение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rPr>
            <a:t>«Детский сад «Чебурашка»</a:t>
          </a:r>
          <a:endParaRPr lang="ru-RU" sz="2400" b="1" kern="1200" cap="none" spc="50" dirty="0">
            <a:ln w="11430"/>
            <a:solidFill>
              <a:srgbClr val="C0000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Cambria" pitchFamily="18" charset="0"/>
          </a:endParaRPr>
        </a:p>
      </dsp:txBody>
      <dsp:txXfrm>
        <a:off x="1189494" y="261836"/>
        <a:ext cx="6243968" cy="1300330"/>
      </dsp:txXfrm>
    </dsp:sp>
    <dsp:sp modelId="{40F3EAE3-2C8F-4990-B023-4F0506AF64EC}">
      <dsp:nvSpPr>
        <dsp:cNvPr id="0" name=""/>
        <dsp:cNvSpPr/>
      </dsp:nvSpPr>
      <dsp:spPr>
        <a:xfrm>
          <a:off x="432051" y="99167"/>
          <a:ext cx="1862618" cy="1732040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4000" r="-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CB626-6ADB-4115-9670-4C2F81F675C0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6DA4C-FC13-4CBD-9269-4C2510AA9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835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6DA4C-FC13-4CBD-9269-4C2510AA950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166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43808" y="2204864"/>
            <a:ext cx="5179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ambria" pitchFamily="18" charset="0"/>
              </a:rPr>
              <a:t>Воспитатель: Смирнова </a:t>
            </a:r>
            <a:r>
              <a:rPr lang="ru-RU" b="1" dirty="0">
                <a:latin typeface="Cambria" pitchFamily="18" charset="0"/>
              </a:rPr>
              <a:t>Алёна Леонидовна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56723" y="61467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Cambria" pitchFamily="18" charset="0"/>
              </a:rPr>
              <a:t>Возрастная </a:t>
            </a:r>
            <a:r>
              <a:rPr lang="ru-RU" b="1" dirty="0" smtClean="0">
                <a:latin typeface="Cambria" pitchFamily="18" charset="0"/>
              </a:rPr>
              <a:t>группа: средняя.</a:t>
            </a:r>
            <a:endParaRPr lang="ru-RU" dirty="0">
              <a:latin typeface="Cambria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516044681"/>
              </p:ext>
            </p:extLst>
          </p:nvPr>
        </p:nvGraphicFramePr>
        <p:xfrm>
          <a:off x="755576" y="305496"/>
          <a:ext cx="7704856" cy="218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91" y="2700924"/>
            <a:ext cx="7186153" cy="3312368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92763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32695" y="5144892"/>
            <a:ext cx="48702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ambria" pitchFamily="18" charset="0"/>
              </a:rPr>
              <a:t>Мини - музей – </a:t>
            </a:r>
          </a:p>
          <a:p>
            <a:pPr algn="ctr"/>
            <a:r>
              <a:rPr lang="ru-RU" sz="2000" b="1" dirty="0" smtClean="0">
                <a:latin typeface="Cambria" pitchFamily="18" charset="0"/>
              </a:rPr>
              <a:t>интерактивное образовательное </a:t>
            </a:r>
          </a:p>
          <a:p>
            <a:pPr algn="ctr"/>
            <a:r>
              <a:rPr lang="ru-RU" sz="2000" b="1" dirty="0" smtClean="0">
                <a:latin typeface="Cambria" pitchFamily="18" charset="0"/>
              </a:rPr>
              <a:t>пространство. </a:t>
            </a:r>
            <a:endParaRPr lang="ru-RU" sz="2000" b="1" dirty="0">
              <a:latin typeface="Cambr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5173" y="181333"/>
            <a:ext cx="3472489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Центр «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Любознайка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421" y="690069"/>
            <a:ext cx="2471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Cambria" pitchFamily="18" charset="0"/>
              </a:rPr>
              <a:t>* Трансформируется</a:t>
            </a:r>
            <a:endParaRPr lang="ru-RU" b="1" dirty="0"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2396" y="228404"/>
            <a:ext cx="50022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dirty="0" smtClean="0">
                <a:latin typeface="Cambria" pitchFamily="18" charset="0"/>
              </a:rPr>
              <a:t>Расширение кругозора у детей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 smtClean="0">
                <a:latin typeface="Cambria" pitchFamily="18" charset="0"/>
              </a:rPr>
              <a:t>Практические </a:t>
            </a:r>
            <a:r>
              <a:rPr lang="ru-RU" dirty="0">
                <a:latin typeface="Cambria" pitchFamily="18" charset="0"/>
              </a:rPr>
              <a:t>навыки речевого </a:t>
            </a:r>
            <a:r>
              <a:rPr lang="ru-RU" dirty="0" smtClean="0">
                <a:latin typeface="Cambria" pitchFamily="18" charset="0"/>
              </a:rPr>
              <a:t>общения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 smtClean="0">
                <a:latin typeface="Cambria" pitchFamily="18" charset="0"/>
              </a:rPr>
              <a:t>Развитие любознательности 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18" y="1316004"/>
            <a:ext cx="3853000" cy="513733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115" y="1361193"/>
            <a:ext cx="4677840" cy="350838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31261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733256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ru-RU" b="1" dirty="0" smtClean="0">
                <a:latin typeface="Cambria" pitchFamily="18" charset="0"/>
              </a:rPr>
              <a:t>Формируем  </a:t>
            </a:r>
            <a:r>
              <a:rPr lang="ru-RU" b="1" dirty="0">
                <a:latin typeface="Cambria" pitchFamily="18" charset="0"/>
              </a:rPr>
              <a:t>у детей конструктивные навыки общения, приобщаем к социокультурным ценностям.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404663"/>
            <a:ext cx="5181868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Театральный / книжный уголок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7" y="980726"/>
            <a:ext cx="3407575" cy="454343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980726"/>
            <a:ext cx="4992559" cy="374441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4107138" y="4923994"/>
            <a:ext cx="4626138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Центр сюжетно-ролевых игр</a:t>
            </a:r>
          </a:p>
        </p:txBody>
      </p:sp>
    </p:spTree>
    <p:extLst>
      <p:ext uri="{BB962C8B-B14F-4D97-AF65-F5344CB8AC3E}">
        <p14:creationId xmlns:p14="http://schemas.microsoft.com/office/powerpoint/2010/main" val="311827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140966"/>
            <a:ext cx="4512499" cy="338437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23528" y="1340768"/>
            <a:ext cx="3312369" cy="830997"/>
          </a:xfrm>
          <a:prstGeom prst="rect">
            <a:avLst/>
          </a:prstGeom>
        </p:spPr>
        <p:txBody>
          <a:bodyPr wrap="square">
            <a:prstTxWarp prst="textInflate">
              <a:avLst/>
            </a:prstTxWarp>
            <a:spAutoFit/>
          </a:bodyPr>
          <a:lstStyle/>
          <a:p>
            <a:pPr algn="ctr"/>
            <a:r>
              <a:rPr lang="ru-RU" sz="2400" b="1" dirty="0">
                <a:latin typeface="Cambria" pitchFamily="18" charset="0"/>
              </a:rPr>
              <a:t>Самое главное –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Cambria" pitchFamily="18" charset="0"/>
              </a:rPr>
              <a:t>это желание играть!</a:t>
            </a:r>
            <a:endParaRPr lang="ru-RU" sz="24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4067944" y="4437112"/>
            <a:ext cx="4946492" cy="1134224"/>
          </a:xfrm>
          <a:prstGeom prst="cloudCallout">
            <a:avLst>
              <a:gd name="adj1" fmla="val -11988"/>
              <a:gd name="adj2" fmla="val 4853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" pitchFamily="18" charset="0"/>
              </a:rPr>
              <a:t>Мебель как организующий элемент предметно </a:t>
            </a:r>
            <a:r>
              <a:rPr lang="ru-RU" b="1" dirty="0" smtClean="0">
                <a:latin typeface="Cambria" pitchFamily="18" charset="0"/>
              </a:rPr>
              <a:t>-пространственной </a:t>
            </a:r>
            <a:r>
              <a:rPr lang="ru-RU" b="1" dirty="0">
                <a:latin typeface="Cambria" pitchFamily="18" charset="0"/>
              </a:rPr>
              <a:t>среды</a:t>
            </a:r>
          </a:p>
        </p:txBody>
      </p:sp>
      <p:pic>
        <p:nvPicPr>
          <p:cNvPr id="1026" name="Picture 2" descr="C:\Данные\Desktop\20201112_0840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47032"/>
            <a:ext cx="4722269" cy="3541702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81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374" y="190151"/>
            <a:ext cx="5086550" cy="381491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4761461" y="4437112"/>
            <a:ext cx="43736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ambria" pitchFamily="18" charset="0"/>
              </a:rPr>
              <a:t>* Переносная </a:t>
            </a:r>
            <a:r>
              <a:rPr lang="ru-RU" b="1" dirty="0">
                <a:latin typeface="Cambria" pitchFamily="18" charset="0"/>
              </a:rPr>
              <a:t>ширма со сменными картинками </a:t>
            </a:r>
            <a:r>
              <a:rPr lang="ru-RU" b="1" dirty="0" smtClean="0">
                <a:latin typeface="Cambria" pitchFamily="18" charset="0"/>
              </a:rPr>
              <a:t>позволяет: </a:t>
            </a:r>
          </a:p>
          <a:p>
            <a:r>
              <a:rPr lang="ru-RU" dirty="0" smtClean="0">
                <a:latin typeface="Cambria" pitchFamily="18" charset="0"/>
              </a:rPr>
              <a:t>-разграничивать </a:t>
            </a:r>
            <a:r>
              <a:rPr lang="ru-RU" dirty="0">
                <a:latin typeface="Cambria" pitchFamily="18" charset="0"/>
              </a:rPr>
              <a:t>игровое пространство в зависимости от </a:t>
            </a:r>
            <a:r>
              <a:rPr lang="ru-RU" dirty="0" smtClean="0">
                <a:latin typeface="Cambria" pitchFamily="18" charset="0"/>
              </a:rPr>
              <a:t>ситуации; </a:t>
            </a:r>
          </a:p>
          <a:p>
            <a:r>
              <a:rPr lang="ru-RU" dirty="0" smtClean="0">
                <a:latin typeface="Cambria" pitchFamily="18" charset="0"/>
              </a:rPr>
              <a:t>-организовать </a:t>
            </a:r>
            <a:r>
              <a:rPr lang="ru-RU" dirty="0">
                <a:latin typeface="Cambria" pitchFamily="18" charset="0"/>
              </a:rPr>
              <a:t>уголок </a:t>
            </a:r>
            <a:r>
              <a:rPr lang="ru-RU" dirty="0" smtClean="0">
                <a:latin typeface="Cambria" pitchFamily="18" charset="0"/>
              </a:rPr>
              <a:t>уединения;</a:t>
            </a:r>
          </a:p>
          <a:p>
            <a:r>
              <a:rPr lang="ru-RU" dirty="0" smtClean="0">
                <a:latin typeface="Cambria" pitchFamily="18" charset="0"/>
              </a:rPr>
              <a:t>-использовать в театрализованной </a:t>
            </a:r>
            <a:r>
              <a:rPr lang="ru-RU" dirty="0" smtClean="0">
                <a:latin typeface="Cambria" pitchFamily="18" charset="0"/>
              </a:rPr>
              <a:t>деятельности, играх-путешествиях.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4" name="Рисунок 3" descr="C:\Данные\Desktop\20201112_08225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3" y="3212976"/>
            <a:ext cx="4392488" cy="324036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5" name="Стрелка вверх 4"/>
          <p:cNvSpPr/>
          <p:nvPr/>
        </p:nvSpPr>
        <p:spPr>
          <a:xfrm rot="1986088">
            <a:off x="7293957" y="3246612"/>
            <a:ext cx="321822" cy="1361623"/>
          </a:xfrm>
          <a:prstGeom prst="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052736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ambria" pitchFamily="18" charset="0"/>
              </a:rPr>
              <a:t>* Место </a:t>
            </a:r>
            <a:r>
              <a:rPr lang="ru-RU" b="1" dirty="0">
                <a:latin typeface="Cambria" pitchFamily="18" charset="0"/>
              </a:rPr>
              <a:t>для группового сбора, хороводных </a:t>
            </a:r>
            <a:r>
              <a:rPr lang="ru-RU" b="1" dirty="0" smtClean="0">
                <a:latin typeface="Cambria" pitchFamily="18" charset="0"/>
              </a:rPr>
              <a:t>игр.</a:t>
            </a:r>
            <a:endParaRPr lang="ru-RU" b="1" dirty="0">
              <a:latin typeface="Cambria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 rot="17778335">
            <a:off x="3669065" y="1324347"/>
            <a:ext cx="329736" cy="2388734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0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3165675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Уголок «Растишка»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23568" y="3832411"/>
            <a:ext cx="4353179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Центр «Юный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архитектор»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3" y="1030324"/>
            <a:ext cx="3964800" cy="52864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021" y="231349"/>
            <a:ext cx="4629272" cy="347195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7" name="Выгнутая вниз стрелка 6"/>
          <p:cNvSpPr/>
          <p:nvPr/>
        </p:nvSpPr>
        <p:spPr>
          <a:xfrm rot="14127485">
            <a:off x="2701057" y="3624468"/>
            <a:ext cx="2735090" cy="731520"/>
          </a:xfrm>
          <a:prstGeom prst="curvedUpArrow">
            <a:avLst>
              <a:gd name="adj1" fmla="val 25000"/>
              <a:gd name="adj2" fmla="val 50000"/>
              <a:gd name="adj3" fmla="val 1888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низ стрелка 9"/>
          <p:cNvSpPr/>
          <p:nvPr/>
        </p:nvSpPr>
        <p:spPr>
          <a:xfrm rot="9810713">
            <a:off x="2688975" y="5032921"/>
            <a:ext cx="1748254" cy="731520"/>
          </a:xfrm>
          <a:prstGeom prst="curvedUpArrow">
            <a:avLst>
              <a:gd name="adj1" fmla="val 25000"/>
              <a:gd name="adj2" fmla="val 50000"/>
              <a:gd name="adj3" fmla="val 1888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26307" y="5123134"/>
            <a:ext cx="45720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000" b="1" dirty="0">
                <a:latin typeface="Cambria" pitchFamily="18" charset="0"/>
              </a:rPr>
              <a:t>Помощь родителей в </a:t>
            </a:r>
            <a:r>
              <a:rPr lang="ru-RU" sz="2000" b="1" dirty="0" smtClean="0">
                <a:latin typeface="Cambria" pitchFamily="18" charset="0"/>
              </a:rPr>
              <a:t>изготовлении массажных ковриков и схем.</a:t>
            </a:r>
            <a:endParaRPr lang="ru-RU" sz="20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57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20895"/>
            <a:ext cx="3264996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Уголок воспитателя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364909"/>
              </p:ext>
            </p:extLst>
          </p:nvPr>
        </p:nvGraphicFramePr>
        <p:xfrm>
          <a:off x="4836557" y="116632"/>
          <a:ext cx="4120129" cy="65545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20129"/>
              </a:tblGrid>
              <a:tr h="29449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u="sng" dirty="0" smtClean="0"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  <a:p>
                      <a:pPr marL="285750" indent="-285750" algn="ctr"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ru-RU" sz="1600" u="none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Карта </a:t>
                      </a:r>
                      <a:r>
                        <a:rPr lang="ru-RU" sz="1600" u="non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рассаживания детей </a:t>
                      </a:r>
                      <a:endParaRPr lang="ru-RU" sz="1600" u="none" dirty="0" smtClean="0"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u="none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для </a:t>
                      </a:r>
                      <a:r>
                        <a:rPr lang="ru-RU" sz="1600" u="non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приема пищи.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95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u="sng" dirty="0" smtClean="0"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  <a:p>
                      <a:pPr marL="285750" indent="-285750" algn="ctr"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ru-RU" sz="1600" u="none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Карта </a:t>
                      </a:r>
                      <a:r>
                        <a:rPr lang="ru-RU" sz="1600" u="non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рассаживания детей для организованной образовательной деятельности.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u="sng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7113396" y="1046326"/>
            <a:ext cx="1313090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45863" y="1767176"/>
            <a:ext cx="1313090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2</a:t>
            </a: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145863" y="2434546"/>
            <a:ext cx="1313090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2</a:t>
            </a: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97711" y="6023285"/>
            <a:ext cx="1313090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2</a:t>
            </a: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148064" y="1380394"/>
            <a:ext cx="1313090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148064" y="2198850"/>
            <a:ext cx="1313090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 rot="18886544">
            <a:off x="7638692" y="5680635"/>
            <a:ext cx="1242463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2</a:t>
            </a: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 rot="3536717">
            <a:off x="7603378" y="4359098"/>
            <a:ext cx="1313090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 rot="18763548">
            <a:off x="4927538" y="4222165"/>
            <a:ext cx="1313090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 rot="3681173">
            <a:off x="4787555" y="5578310"/>
            <a:ext cx="1313090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1</a:t>
            </a:r>
          </a:p>
        </p:txBody>
      </p:sp>
      <p:pic>
        <p:nvPicPr>
          <p:cNvPr id="20" name="Рисунок 19" descr="C:\Данные\Desktop\Раздевалка\20201112_10275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14912"/>
            <a:ext cx="4320480" cy="585444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92725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Данные\Desktop\20201112_0959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64704"/>
            <a:ext cx="3240360" cy="432048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5877272"/>
            <a:ext cx="6475427" cy="584775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</a:bodyPr>
          <a:lstStyle/>
          <a:p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</a:rPr>
              <a:t>Группа 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</a:rPr>
              <a:t>«МОРСКИЕ ЗВЁЗДОЧКИ»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364" y="303039"/>
            <a:ext cx="66858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Cambria" pitchFamily="18" charset="0"/>
              </a:rPr>
              <a:t>Здесь </a:t>
            </a:r>
            <a:r>
              <a:rPr lang="ru-RU" sz="2000" b="1" dirty="0">
                <a:solidFill>
                  <a:srgbClr val="C00000"/>
                </a:solidFill>
                <a:latin typeface="Cambria" pitchFamily="18" charset="0"/>
              </a:rPr>
              <a:t>любовь </a:t>
            </a:r>
            <a:r>
              <a:rPr lang="ru-RU" sz="2000" b="1" dirty="0">
                <a:latin typeface="Cambria" pitchFamily="18" charset="0"/>
              </a:rPr>
              <a:t>живет и </a:t>
            </a:r>
            <a:r>
              <a:rPr lang="ru-RU" sz="2000" b="1" dirty="0">
                <a:solidFill>
                  <a:srgbClr val="C00000"/>
                </a:solidFill>
                <a:latin typeface="Cambria" pitchFamily="18" charset="0"/>
              </a:rPr>
              <a:t>ласка</a:t>
            </a:r>
            <a:r>
              <a:rPr lang="ru-RU" sz="2000" b="1" dirty="0">
                <a:latin typeface="Cambria" pitchFamily="18" charset="0"/>
              </a:rPr>
              <a:t>, здесь </a:t>
            </a:r>
            <a:r>
              <a:rPr lang="ru-RU" sz="2000" b="1" dirty="0">
                <a:solidFill>
                  <a:srgbClr val="C00000"/>
                </a:solidFill>
                <a:latin typeface="Cambria" pitchFamily="18" charset="0"/>
              </a:rPr>
              <a:t>тепло </a:t>
            </a:r>
            <a:r>
              <a:rPr lang="ru-RU" sz="2000" b="1" dirty="0">
                <a:latin typeface="Cambria" pitchFamily="18" charset="0"/>
              </a:rPr>
              <a:t>и </a:t>
            </a:r>
            <a:r>
              <a:rPr lang="ru-RU" sz="2000" b="1" dirty="0">
                <a:solidFill>
                  <a:srgbClr val="C00000"/>
                </a:solidFill>
                <a:latin typeface="Cambria" pitchFamily="18" charset="0"/>
              </a:rPr>
              <a:t>доброта!</a:t>
            </a:r>
          </a:p>
          <a:p>
            <a:endParaRPr lang="ru-RU" sz="2000" b="1" dirty="0" smtClean="0">
              <a:latin typeface="Cambria" pitchFamily="18" charset="0"/>
            </a:endParaRPr>
          </a:p>
          <a:p>
            <a:r>
              <a:rPr lang="ru-RU" sz="2000" b="1" dirty="0" smtClean="0">
                <a:latin typeface="Cambria" pitchFamily="18" charset="0"/>
              </a:rPr>
              <a:t> </a:t>
            </a:r>
            <a:r>
              <a:rPr lang="ru-RU" sz="2000" b="1" dirty="0">
                <a:latin typeface="Cambria" pitchFamily="18" charset="0"/>
              </a:rPr>
              <a:t>Забежала сюда сказка и осталась навсегда!</a:t>
            </a:r>
          </a:p>
        </p:txBody>
      </p:sp>
      <p:pic>
        <p:nvPicPr>
          <p:cNvPr id="7" name="Рисунок 6" descr="C:\Данные\Desktop\20201112_14422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5400600" cy="417646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15988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2081" y="5517232"/>
            <a:ext cx="80966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mbria" pitchFamily="18" charset="0"/>
              </a:rPr>
              <a:t> </a:t>
            </a:r>
            <a:r>
              <a:rPr lang="ru-RU" dirty="0" smtClean="0">
                <a:latin typeface="Cambria" pitchFamily="18" charset="0"/>
              </a:rPr>
              <a:t>  Для тесного </a:t>
            </a:r>
            <a:r>
              <a:rPr lang="ru-RU" dirty="0">
                <a:latin typeface="Cambria" pitchFamily="18" charset="0"/>
              </a:rPr>
              <a:t>сотрудничества в процессе вовлечения родителей в совместную деятельность с ДОУ </a:t>
            </a:r>
            <a:r>
              <a:rPr lang="ru-RU" dirty="0" smtClean="0">
                <a:latin typeface="Cambria" pitchFamily="18" charset="0"/>
              </a:rPr>
              <a:t>создаются </a:t>
            </a:r>
            <a:r>
              <a:rPr lang="ru-RU" dirty="0">
                <a:latin typeface="Cambria" pitchFamily="18" charset="0"/>
              </a:rPr>
              <a:t>следующие условия: </a:t>
            </a:r>
            <a:endParaRPr lang="ru-RU" b="1" dirty="0">
              <a:latin typeface="Cambria" pitchFamily="18" charset="0"/>
            </a:endParaRPr>
          </a:p>
          <a:p>
            <a:pPr algn="ctr"/>
            <a:r>
              <a:rPr lang="ru-RU" b="1" dirty="0" smtClean="0">
                <a:latin typeface="Cambria" pitchFamily="18" charset="0"/>
              </a:rPr>
              <a:t>целенаправленность</a:t>
            </a:r>
            <a:r>
              <a:rPr lang="ru-RU" b="1" dirty="0">
                <a:latin typeface="Cambria" pitchFamily="18" charset="0"/>
              </a:rPr>
              <a:t>, системность, </a:t>
            </a:r>
            <a:r>
              <a:rPr lang="ru-RU" b="1" dirty="0" smtClean="0">
                <a:latin typeface="Cambria" pitchFamily="18" charset="0"/>
              </a:rPr>
              <a:t>плановость, </a:t>
            </a:r>
          </a:p>
          <a:p>
            <a:pPr algn="ctr"/>
            <a:r>
              <a:rPr lang="ru-RU" b="1" dirty="0" smtClean="0">
                <a:latin typeface="Cambria" pitchFamily="18" charset="0"/>
              </a:rPr>
              <a:t>доброжелательность</a:t>
            </a:r>
            <a:r>
              <a:rPr lang="ru-RU" b="1" dirty="0">
                <a:latin typeface="Cambria" pitchFamily="18" charset="0"/>
              </a:rPr>
              <a:t>, взаимопонимание. </a:t>
            </a:r>
          </a:p>
        </p:txBody>
      </p:sp>
      <p:pic>
        <p:nvPicPr>
          <p:cNvPr id="9" name="Рисунок 8" descr="C:\Данные\Desktop\Раздевалка\20201112_09573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31" y="1052737"/>
            <a:ext cx="5541528" cy="432047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5" name="Рисунок 4" descr="C:\Данные\Desktop\Раздевалка\20201112_09570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692" y="1196752"/>
            <a:ext cx="3024336" cy="417646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2" name="Выноска-облако 1"/>
          <p:cNvSpPr/>
          <p:nvPr/>
        </p:nvSpPr>
        <p:spPr>
          <a:xfrm>
            <a:off x="2123728" y="116632"/>
            <a:ext cx="5760640" cy="936105"/>
          </a:xfrm>
          <a:prstGeom prst="cloudCallout">
            <a:avLst>
              <a:gd name="adj1" fmla="val -9495"/>
              <a:gd name="adj2" fmla="val 3170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«Почта доверия» </a:t>
            </a:r>
            <a:r>
              <a:rPr lang="ru-RU" b="1" dirty="0">
                <a:latin typeface="Cambria" pitchFamily="18" charset="0"/>
              </a:rPr>
              <a:t>– путь к взаимопомощи!</a:t>
            </a:r>
          </a:p>
          <a:p>
            <a:pPr algn="ctr"/>
            <a:endParaRPr lang="ru-RU" dirty="0"/>
          </a:p>
        </p:txBody>
      </p:sp>
      <p:sp>
        <p:nvSpPr>
          <p:cNvPr id="3" name="Стрелка вниз 2"/>
          <p:cNvSpPr/>
          <p:nvPr/>
        </p:nvSpPr>
        <p:spPr>
          <a:xfrm rot="20787090">
            <a:off x="6237782" y="1023795"/>
            <a:ext cx="171692" cy="3525526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987" y="340936"/>
            <a:ext cx="66132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ru-RU" dirty="0">
                <a:latin typeface="Cambria" pitchFamily="18" charset="0"/>
              </a:rPr>
              <a:t>Нетрадиционные техники рисования (печать жатой </a:t>
            </a:r>
            <a:r>
              <a:rPr lang="ru-RU" dirty="0" smtClean="0">
                <a:latin typeface="Cambria" pitchFamily="18" charset="0"/>
              </a:rPr>
              <a:t>бумагой, рисование </a:t>
            </a:r>
            <a:r>
              <a:rPr lang="ru-RU" dirty="0">
                <a:latin typeface="Cambria" pitchFamily="18" charset="0"/>
              </a:rPr>
              <a:t>ватными палочки</a:t>
            </a:r>
            <a:r>
              <a:rPr lang="ru-RU" dirty="0" smtClean="0">
                <a:latin typeface="Cambria" pitchFamily="18" charset="0"/>
              </a:rPr>
              <a:t>)«</a:t>
            </a:r>
            <a:r>
              <a:rPr lang="ru-RU" dirty="0">
                <a:latin typeface="Cambria" pitchFamily="18" charset="0"/>
              </a:rPr>
              <a:t>Плодовое дерево</a:t>
            </a:r>
            <a:r>
              <a:rPr lang="ru-RU" dirty="0" smtClean="0">
                <a:latin typeface="Cambria" pitchFamily="18" charset="0"/>
              </a:rPr>
              <a:t>» .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09" y="5877272"/>
            <a:ext cx="7751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ru-RU" dirty="0" smtClean="0">
                <a:latin typeface="Cambria" pitchFamily="18" charset="0"/>
              </a:rPr>
              <a:t>Коллективные работы (в сотворчестве с воспитателем): </a:t>
            </a:r>
            <a:r>
              <a:rPr lang="ru-RU" dirty="0">
                <a:latin typeface="Cambria" pitchFamily="18" charset="0"/>
              </a:rPr>
              <a:t>«Витаминные грядки</a:t>
            </a:r>
            <a:r>
              <a:rPr lang="ru-RU" dirty="0" smtClean="0">
                <a:latin typeface="Cambria" pitchFamily="18" charset="0"/>
              </a:rPr>
              <a:t>», «Украсим поднос» (Смешанные техники).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7" name="Рисунок 6" descr="C:\Данные\Desktop\20201112_10095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86" y="1270465"/>
            <a:ext cx="5245109" cy="433913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6" name="Рисунок 5" descr="C:\Данные\Desktop\20201112_14402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95" y="1135777"/>
            <a:ext cx="3168352" cy="460851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41459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Данные\Desktop\Раздевалка\20201112_0955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614686" cy="508588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2" name="Горизонтальный свиток 1"/>
          <p:cNvSpPr/>
          <p:nvPr/>
        </p:nvSpPr>
        <p:spPr>
          <a:xfrm>
            <a:off x="107504" y="21658"/>
            <a:ext cx="3456384" cy="1105848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Сменные стенды 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«Безопасность»</a:t>
            </a: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5471481" y="404664"/>
            <a:ext cx="3456384" cy="1105848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Дипломы детей, 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благодарности </a:t>
            </a:r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родителям.</a:t>
            </a: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6783" y="6100327"/>
            <a:ext cx="8252272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Воспитатели и родители – два берега одной реки!</a:t>
            </a:r>
          </a:p>
        </p:txBody>
      </p:sp>
    </p:spTree>
    <p:extLst>
      <p:ext uri="{BB962C8B-B14F-4D97-AF65-F5344CB8AC3E}">
        <p14:creationId xmlns:p14="http://schemas.microsoft.com/office/powerpoint/2010/main" val="7180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25" y="1145123"/>
            <a:ext cx="3672408" cy="489654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207569" y="186921"/>
            <a:ext cx="4775923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Центр «Уроки Тётушки Совы»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41775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Cambria" pitchFamily="18" charset="0"/>
              </a:rPr>
              <a:t>Учимся </a:t>
            </a:r>
            <a:r>
              <a:rPr lang="ru-RU" b="1" dirty="0" smtClean="0">
                <a:latin typeface="Cambria" pitchFamily="18" charset="0"/>
              </a:rPr>
              <a:t>определять линию </a:t>
            </a:r>
          </a:p>
          <a:p>
            <a:pPr algn="ctr"/>
            <a:r>
              <a:rPr lang="ru-RU" b="1" dirty="0" smtClean="0">
                <a:latin typeface="Cambria" pitchFamily="18" charset="0"/>
              </a:rPr>
              <a:t>развития объекта </a:t>
            </a:r>
            <a:r>
              <a:rPr lang="ru-RU" b="1" dirty="0">
                <a:latin typeface="Cambria" pitchFamily="18" charset="0"/>
              </a:rPr>
              <a:t>(ТРИЗ)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080916"/>
            <a:ext cx="5004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ru-RU" dirty="0">
                <a:latin typeface="Cambria" pitchFamily="18" charset="0"/>
              </a:rPr>
              <a:t>Обогащение словаря: </a:t>
            </a:r>
            <a:r>
              <a:rPr lang="ru-RU" i="1" dirty="0">
                <a:latin typeface="Cambria" pitchFamily="18" charset="0"/>
              </a:rPr>
              <a:t>плод, гроздь, кочан</a:t>
            </a:r>
            <a:r>
              <a:rPr lang="ru-RU" i="1" dirty="0" smtClean="0">
                <a:latin typeface="Cambria" pitchFamily="18" charset="0"/>
              </a:rPr>
              <a:t>.</a:t>
            </a:r>
          </a:p>
          <a:p>
            <a:pPr algn="ctr"/>
            <a:r>
              <a:rPr lang="ru-RU" dirty="0" smtClean="0">
                <a:latin typeface="Cambria" pitchFamily="18" charset="0"/>
              </a:rPr>
              <a:t>Составляем предложения.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32354" y="732132"/>
            <a:ext cx="2471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Cambria" pitchFamily="18" charset="0"/>
              </a:rPr>
              <a:t>* Трансформируется</a:t>
            </a:r>
            <a:endParaRPr lang="ru-RU" b="1" dirty="0">
              <a:latin typeface="Cambria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053" y="1193130"/>
            <a:ext cx="3919419" cy="5225891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0" name="Горизонтальный свиток 9"/>
          <p:cNvSpPr/>
          <p:nvPr/>
        </p:nvSpPr>
        <p:spPr>
          <a:xfrm>
            <a:off x="6012160" y="4941166"/>
            <a:ext cx="2971332" cy="1100501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ambria" pitchFamily="18" charset="0"/>
              </a:rPr>
              <a:t>Проблемно – игровая ситуация «Приготовим фруктово-ягодный салат»</a:t>
            </a: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3563888" y="1484784"/>
            <a:ext cx="2448272" cy="1224136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Cambria" pitchFamily="18" charset="0"/>
              </a:rPr>
              <a:t>Дидактическая игра «Что на дереве растёт?»</a:t>
            </a:r>
            <a:endParaRPr lang="ru-RU" sz="16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85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105" y="332629"/>
            <a:ext cx="4137924" cy="551723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92896"/>
            <a:ext cx="4248472" cy="318635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7" name="Выгнутая вниз стрелка 6"/>
          <p:cNvSpPr/>
          <p:nvPr/>
        </p:nvSpPr>
        <p:spPr>
          <a:xfrm rot="10395088">
            <a:off x="1417980" y="2337240"/>
            <a:ext cx="3679830" cy="1106927"/>
          </a:xfrm>
          <a:prstGeom prst="curved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84556" y="185944"/>
            <a:ext cx="2146678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УГОЛОК ПДД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04066" y="676177"/>
            <a:ext cx="2471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ambria" pitchFamily="18" charset="0"/>
              </a:rPr>
              <a:t>* Трансформируется</a:t>
            </a:r>
            <a:endParaRPr lang="ru-RU" b="1" dirty="0"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604103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mbria" pitchFamily="18" charset="0"/>
              </a:rPr>
              <a:t>Помощь родителей в изготовлении игрового 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оборудования.</a:t>
            </a: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6588225" y="3429002"/>
            <a:ext cx="149842" cy="25278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6941191" y="4383799"/>
            <a:ext cx="45005" cy="16039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7164288" y="3849242"/>
            <a:ext cx="486102" cy="21384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97105" y="126876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ru-RU" dirty="0">
                <a:latin typeface="Cambria" pitchFamily="18" charset="0"/>
              </a:rPr>
              <a:t>П</a:t>
            </a:r>
            <a:r>
              <a:rPr lang="ru-RU" dirty="0" smtClean="0">
                <a:latin typeface="Cambria" pitchFamily="18" charset="0"/>
              </a:rPr>
              <a:t>риобретение  </a:t>
            </a:r>
            <a:r>
              <a:rPr lang="ru-RU" dirty="0">
                <a:latin typeface="Cambria" pitchFamily="18" charset="0"/>
              </a:rPr>
              <a:t>первоначального </a:t>
            </a:r>
            <a:r>
              <a:rPr lang="ru-RU" dirty="0" smtClean="0">
                <a:latin typeface="Cambria" pitchFamily="18" charset="0"/>
              </a:rPr>
              <a:t>представления </a:t>
            </a:r>
            <a:r>
              <a:rPr lang="ru-RU" dirty="0">
                <a:latin typeface="Cambria" pitchFamily="18" charset="0"/>
              </a:rPr>
              <a:t>о значении дерева в природе и жизни </a:t>
            </a:r>
            <a:r>
              <a:rPr lang="ru-RU" dirty="0" smtClean="0">
                <a:latin typeface="Cambria" pitchFamily="18" charset="0"/>
              </a:rPr>
              <a:t>человека.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747" y="5955296"/>
            <a:ext cx="4651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ru-RU" dirty="0">
                <a:latin typeface="Cambria" pitchFamily="18" charset="0"/>
              </a:rPr>
              <a:t>З</a:t>
            </a:r>
            <a:r>
              <a:rPr lang="ru-RU" dirty="0" smtClean="0">
                <a:latin typeface="Cambria" pitchFamily="18" charset="0"/>
              </a:rPr>
              <a:t>нают </a:t>
            </a:r>
            <a:r>
              <a:rPr lang="ru-RU" dirty="0">
                <a:latin typeface="Cambria" pitchFamily="18" charset="0"/>
              </a:rPr>
              <a:t>о том, как растёт дерево и каким оно бывает (лиственное, хвойное</a:t>
            </a:r>
            <a:r>
              <a:rPr lang="ru-RU" dirty="0" smtClean="0">
                <a:latin typeface="Cambria" pitchFamily="18" charset="0"/>
              </a:rPr>
              <a:t>).</a:t>
            </a:r>
            <a:endParaRPr lang="ru-RU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74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632" y="711936"/>
            <a:ext cx="3884361" cy="517914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731282" y="3360804"/>
            <a:ext cx="129929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ambria" pitchFamily="18" charset="0"/>
              </a:rPr>
              <a:t>Схемы, </a:t>
            </a:r>
          </a:p>
          <a:p>
            <a:pPr algn="ctr"/>
            <a:r>
              <a:rPr lang="ru-RU" b="1" dirty="0" smtClean="0">
                <a:latin typeface="Cambria" pitchFamily="18" charset="0"/>
              </a:rPr>
              <a:t>альбомы по ДПИ</a:t>
            </a:r>
            <a:endParaRPr lang="ru-RU" b="1" dirty="0">
              <a:latin typeface="Cambria" pitchFamily="18" charset="0"/>
            </a:endParaRPr>
          </a:p>
        </p:txBody>
      </p:sp>
      <p:sp>
        <p:nvSpPr>
          <p:cNvPr id="7" name="Выгнутая вниз стрелка 6"/>
          <p:cNvSpPr/>
          <p:nvPr/>
        </p:nvSpPr>
        <p:spPr>
          <a:xfrm rot="11524497">
            <a:off x="7420042" y="2537800"/>
            <a:ext cx="1216152" cy="731520"/>
          </a:xfrm>
          <a:prstGeom prst="curved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62189" y="138619"/>
            <a:ext cx="5181098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Центр «Творчество без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границ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!»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7630" y="6253038"/>
            <a:ext cx="3457037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Центр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«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Развивай-ка»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52" y="820507"/>
            <a:ext cx="4022147" cy="5362863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317008" y="5524488"/>
            <a:ext cx="2507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b="1" dirty="0" smtClean="0">
                <a:latin typeface="Cambria" pitchFamily="18" charset="0"/>
              </a:rPr>
              <a:t>Сенсорное </a:t>
            </a:r>
            <a:r>
              <a:rPr lang="ru-RU" b="1" dirty="0">
                <a:latin typeface="Cambria" pitchFamily="18" charset="0"/>
              </a:rPr>
              <a:t>развитие</a:t>
            </a:r>
          </a:p>
        </p:txBody>
      </p:sp>
      <p:sp>
        <p:nvSpPr>
          <p:cNvPr id="11" name="Выгнутая влево стрелка 10"/>
          <p:cNvSpPr/>
          <p:nvPr/>
        </p:nvSpPr>
        <p:spPr>
          <a:xfrm>
            <a:off x="179512" y="483805"/>
            <a:ext cx="731520" cy="3479645"/>
          </a:xfrm>
          <a:prstGeom prst="curved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522317" y="413428"/>
            <a:ext cx="731520" cy="1580895"/>
          </a:xfrm>
          <a:prstGeom prst="curved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69643" y="246119"/>
            <a:ext cx="2619686" cy="708331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ambria" pitchFamily="18" charset="0"/>
              </a:rPr>
              <a:t>Организует воспитатель</a:t>
            </a:r>
            <a:endParaRPr lang="ru-RU" b="1" dirty="0">
              <a:latin typeface="Cambria" pitchFamily="18" charset="0"/>
            </a:endParaRPr>
          </a:p>
        </p:txBody>
      </p:sp>
      <p:sp>
        <p:nvSpPr>
          <p:cNvPr id="18" name="Выгнутая вниз стрелка 17"/>
          <p:cNvSpPr/>
          <p:nvPr/>
        </p:nvSpPr>
        <p:spPr>
          <a:xfrm rot="12796372">
            <a:off x="3469796" y="5074214"/>
            <a:ext cx="1928806" cy="731520"/>
          </a:xfrm>
          <a:prstGeom prst="curved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879801" y="6006372"/>
            <a:ext cx="3411121" cy="708331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ambria" pitchFamily="18" charset="0"/>
              </a:rPr>
              <a:t>Самостоятельная деятельность детей</a:t>
            </a:r>
            <a:endParaRPr lang="ru-RU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01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0698" y="278535"/>
            <a:ext cx="3254417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Центр «Почемучка»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9026" y="5813862"/>
            <a:ext cx="4455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ru-RU" b="1" dirty="0">
                <a:latin typeface="Cambria" pitchFamily="18" charset="0"/>
              </a:rPr>
              <a:t>В</a:t>
            </a:r>
            <a:r>
              <a:rPr lang="ru-RU" b="1" dirty="0" smtClean="0">
                <a:latin typeface="Cambria" pitchFamily="18" charset="0"/>
              </a:rPr>
              <a:t>оспитанники </a:t>
            </a:r>
            <a:r>
              <a:rPr lang="ru-RU" b="1" dirty="0">
                <a:latin typeface="Cambria" pitchFamily="18" charset="0"/>
              </a:rPr>
              <a:t>группы проявляют активный интерес к познанию нового и </a:t>
            </a:r>
            <a:r>
              <a:rPr lang="ru-RU" b="1" dirty="0" smtClean="0">
                <a:latin typeface="Cambria" pitchFamily="18" charset="0"/>
              </a:rPr>
              <a:t>неизведанного.</a:t>
            </a:r>
            <a:endParaRPr lang="ru-RU" b="1" dirty="0">
              <a:latin typeface="Cambr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026" y="188640"/>
            <a:ext cx="4169438" cy="555925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4" y="816952"/>
            <a:ext cx="3683384" cy="491117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93269" y="5934670"/>
            <a:ext cx="43995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ambria" pitchFamily="18" charset="0"/>
              </a:rPr>
              <a:t>Помощь родителей в изготовлении игрового </a:t>
            </a:r>
            <a:r>
              <a:rPr lang="ru-RU" b="1" dirty="0" smtClean="0">
                <a:latin typeface="Cambria" pitchFamily="18" charset="0"/>
              </a:rPr>
              <a:t>оборудования и оформлении  центра </a:t>
            </a:r>
            <a:endParaRPr lang="ru-RU" b="1" dirty="0">
              <a:latin typeface="Cambria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1932986" y="5187112"/>
            <a:ext cx="360040" cy="7645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2694678" y="2968265"/>
            <a:ext cx="2342598" cy="29833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77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704</TotalTime>
  <Words>411</Words>
  <Application>Microsoft Office PowerPoint</Application>
  <PresentationFormat>Экран (4:3)</PresentationFormat>
  <Paragraphs>100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74</cp:revision>
  <dcterms:created xsi:type="dcterms:W3CDTF">2020-11-03T15:31:00Z</dcterms:created>
  <dcterms:modified xsi:type="dcterms:W3CDTF">2020-11-12T19:27:01Z</dcterms:modified>
</cp:coreProperties>
</file>